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57" r:id="rId3"/>
    <p:sldId id="325" r:id="rId4"/>
    <p:sldId id="258" r:id="rId5"/>
    <p:sldId id="304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20" r:id="rId26"/>
    <p:sldId id="324" r:id="rId27"/>
    <p:sldId id="319" r:id="rId28"/>
    <p:sldId id="280" r:id="rId29"/>
    <p:sldId id="281" r:id="rId30"/>
    <p:sldId id="283" r:id="rId31"/>
    <p:sldId id="285" r:id="rId32"/>
    <p:sldId id="286" r:id="rId33"/>
    <p:sldId id="287" r:id="rId34"/>
    <p:sldId id="282" r:id="rId35"/>
    <p:sldId id="326" r:id="rId36"/>
    <p:sldId id="315" r:id="rId37"/>
    <p:sldId id="290" r:id="rId38"/>
    <p:sldId id="284" r:id="rId39"/>
    <p:sldId id="289" r:id="rId40"/>
    <p:sldId id="291" r:id="rId41"/>
    <p:sldId id="292" r:id="rId42"/>
    <p:sldId id="327" r:id="rId43"/>
    <p:sldId id="328" r:id="rId44"/>
    <p:sldId id="329" r:id="rId45"/>
    <p:sldId id="323" r:id="rId46"/>
    <p:sldId id="293" r:id="rId47"/>
    <p:sldId id="294" r:id="rId48"/>
    <p:sldId id="295" r:id="rId49"/>
    <p:sldId id="296" r:id="rId50"/>
    <p:sldId id="333" r:id="rId51"/>
    <p:sldId id="322" r:id="rId52"/>
    <p:sldId id="331" r:id="rId53"/>
    <p:sldId id="300" r:id="rId54"/>
    <p:sldId id="332" r:id="rId55"/>
    <p:sldId id="314" r:id="rId56"/>
    <p:sldId id="318" r:id="rId57"/>
    <p:sldId id="306" r:id="rId58"/>
    <p:sldId id="334" r:id="rId59"/>
    <p:sldId id="313" r:id="rId60"/>
    <p:sldId id="305" r:id="rId61"/>
    <p:sldId id="307" r:id="rId62"/>
    <p:sldId id="311" r:id="rId63"/>
    <p:sldId id="321" r:id="rId6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365B5-4384-4657-BAB1-BA546D98F644}">
  <a:tblStyle styleId="{71C365B5-4384-4657-BAB1-BA546D98F6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64"/>
    <p:restoredTop sz="93969" autoAdjust="0"/>
  </p:normalViewPr>
  <p:slideViewPr>
    <p:cSldViewPr snapToGrid="0">
      <p:cViewPr>
        <p:scale>
          <a:sx n="128" d="100"/>
          <a:sy n="128" d="100"/>
        </p:scale>
        <p:origin x="200" y="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ce365f12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ce365f12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ce365f12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ce365f12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ce365f12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ce365f12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ce365f12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ce365f12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ce365f12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ce365f12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ce365f12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ce365f12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ce365f12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ce365f12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e365f12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ce365f12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ce365f12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ce365f12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ce365f12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ce365f12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c7b0fa84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c7b0fa84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ce365f12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ce365f12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ce365f12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ce365f12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ce365f12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ce365f12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c35fffd3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c35fffd3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c35fffd3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c35fffd3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c35fffd3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c35fffd3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c7b0fa84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c7b0fa84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c7b0fa84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c7b0fa84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ce365f12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ce365f12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7b0fa84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7b0fa84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c7b0fa84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c7b0fa84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Boaz and Orr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of 5 fridges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65B87302-6445-25AD-23B1-3D89D5D3F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c7b0fa841_0_132:notes">
            <a:extLst>
              <a:ext uri="{FF2B5EF4-FFF2-40B4-BE49-F238E27FC236}">
                <a16:creationId xmlns:a16="http://schemas.microsoft.com/office/drawing/2014/main" id="{0DED4473-1071-F931-7CC2-CC0AE2B75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c7b0fa841_0_132:notes">
            <a:extLst>
              <a:ext uri="{FF2B5EF4-FFF2-40B4-BE49-F238E27FC236}">
                <a16:creationId xmlns:a16="http://schemas.microsoft.com/office/drawing/2014/main" id="{71314375-9EB6-1A78-5B6C-2FFF6B730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07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c7b0fa84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c7b0fa84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c7b0fa84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c7b0fa84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c7b0fa84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c7b0fa84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c35fffd3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c35fffd3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c35fffd3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c35fffd3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037BF724-0005-C9A0-E087-7A1875119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c35fffd34_0_66:notes">
            <a:extLst>
              <a:ext uri="{FF2B5EF4-FFF2-40B4-BE49-F238E27FC236}">
                <a16:creationId xmlns:a16="http://schemas.microsoft.com/office/drawing/2014/main" id="{5CB6574E-F729-7C5E-DF19-F71FF44AF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c35fffd34_0_66:notes">
            <a:extLst>
              <a:ext uri="{FF2B5EF4-FFF2-40B4-BE49-F238E27FC236}">
                <a16:creationId xmlns:a16="http://schemas.microsoft.com/office/drawing/2014/main" id="{8D608EF8-13B9-C70B-6C68-6538BE99C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761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EE9477D5-D83F-DBC4-E71E-7566F13E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c35fffd34_0_103:notes">
            <a:extLst>
              <a:ext uri="{FF2B5EF4-FFF2-40B4-BE49-F238E27FC236}">
                <a16:creationId xmlns:a16="http://schemas.microsoft.com/office/drawing/2014/main" id="{98845B75-97EC-6565-4B75-5A6F25DF05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c35fffd34_0_103:notes">
            <a:extLst>
              <a:ext uri="{FF2B5EF4-FFF2-40B4-BE49-F238E27FC236}">
                <a16:creationId xmlns:a16="http://schemas.microsoft.com/office/drawing/2014/main" id="{ED3DF6A7-2F69-C831-99D6-EB9CCB3BED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757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ADB9D30C-29A5-6AE9-2608-2EEA7862B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c35fffd34_0_103:notes">
            <a:extLst>
              <a:ext uri="{FF2B5EF4-FFF2-40B4-BE49-F238E27FC236}">
                <a16:creationId xmlns:a16="http://schemas.microsoft.com/office/drawing/2014/main" id="{F1272436-57FF-8364-CF6F-D1265FFFF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c35fffd34_0_103:notes">
            <a:extLst>
              <a:ext uri="{FF2B5EF4-FFF2-40B4-BE49-F238E27FC236}">
                <a16:creationId xmlns:a16="http://schemas.microsoft.com/office/drawing/2014/main" id="{07FA0F88-D134-2418-53A4-0DEAF5B94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111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c7b0fa84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c7b0fa84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c7b0fa84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c7b0fa84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When there is a problem in a computer program and it isn’t working, engineers often say that they need to “debug”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This word comes from a real problem engineers faced early on in the field of computer science. Computers were large, used vacuum tubes as components, and required frequent maintenance.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Sometimes, a bug would enter the machine and/or get stuck inside, causing errors. So, engineers needed to “debug” the computer.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c35fffd3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c35fffd3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c35fffd3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c35fffd3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c35fffd3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c35fffd3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9A81D07A-61FB-1700-BE83-965EF0C18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c35fffd34_0_103:notes">
            <a:extLst>
              <a:ext uri="{FF2B5EF4-FFF2-40B4-BE49-F238E27FC236}">
                <a16:creationId xmlns:a16="http://schemas.microsoft.com/office/drawing/2014/main" id="{78921769-7590-9AE7-AF25-6D12A2985E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c35fffd34_0_103:notes">
            <a:extLst>
              <a:ext uri="{FF2B5EF4-FFF2-40B4-BE49-F238E27FC236}">
                <a16:creationId xmlns:a16="http://schemas.microsoft.com/office/drawing/2014/main" id="{3C6B027D-2DF8-81F5-48CF-105235937E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501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97C0ED56-60F3-5442-23EB-917CB9A72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c35fffd34_0_103:notes">
            <a:extLst>
              <a:ext uri="{FF2B5EF4-FFF2-40B4-BE49-F238E27FC236}">
                <a16:creationId xmlns:a16="http://schemas.microsoft.com/office/drawing/2014/main" id="{F75C8B47-CBD8-878A-86D4-34C4DEFFA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c35fffd34_0_103:notes">
            <a:extLst>
              <a:ext uri="{FF2B5EF4-FFF2-40B4-BE49-F238E27FC236}">
                <a16:creationId xmlns:a16="http://schemas.microsoft.com/office/drawing/2014/main" id="{16CDEF5F-004E-3C75-F4BB-38FC82C48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830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c35fffd3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c35fffd3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AABD8718-1FF1-760E-420A-CB4F35EAC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c35fffd34_0_103:notes">
            <a:extLst>
              <a:ext uri="{FF2B5EF4-FFF2-40B4-BE49-F238E27FC236}">
                <a16:creationId xmlns:a16="http://schemas.microsoft.com/office/drawing/2014/main" id="{46BE3765-91A8-F061-6AE6-E6C33919C4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c35fffd34_0_103:notes">
            <a:extLst>
              <a:ext uri="{FF2B5EF4-FFF2-40B4-BE49-F238E27FC236}">
                <a16:creationId xmlns:a16="http://schemas.microsoft.com/office/drawing/2014/main" id="{6D31A45A-2A2D-9B19-8BCC-B289E7B2F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981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5C476151-2C97-C337-A455-9FF2B7632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c35fffd34_0_103:notes">
            <a:extLst>
              <a:ext uri="{FF2B5EF4-FFF2-40B4-BE49-F238E27FC236}">
                <a16:creationId xmlns:a16="http://schemas.microsoft.com/office/drawing/2014/main" id="{57E9144D-F68D-6E78-6A02-9343C88BE7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c35fffd34_0_103:notes">
            <a:extLst>
              <a:ext uri="{FF2B5EF4-FFF2-40B4-BE49-F238E27FC236}">
                <a16:creationId xmlns:a16="http://schemas.microsoft.com/office/drawing/2014/main" id="{A54445D7-6F7C-6C5C-7AB5-B2B1E1D440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98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c35fffd3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c35fffd3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When there is a problem in a computer program and it isn’t working, engineers often say that they need to “debug”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This word comes from a real problem engineers faced early on in the field of computer science. Computers were large, used vacuum tubes as components, and required frequent maintenance.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Sometimes, a bug would enter the machine and/or get stuck inside, causing errors. So, engineers needed to “debug” the computer.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c7b0fa84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c7b0fa84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ce365f12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ce365f12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ce365f12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ce365f12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c35fffd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c35fffd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ikachu Electric Shock Gif">
            <a:extLst>
              <a:ext uri="{FF2B5EF4-FFF2-40B4-BE49-F238E27FC236}">
                <a16:creationId xmlns:a16="http://schemas.microsoft.com/office/drawing/2014/main" id="{C928196B-9B74-BA02-23BC-AF3AFD94D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146"/>
            <a:ext cx="9143999" cy="51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581175"/>
            <a:ext cx="8520600" cy="12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Circuits!!!!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36" y="252225"/>
            <a:ext cx="2505308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943" y="2769308"/>
            <a:ext cx="2623869" cy="16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937" y="2849750"/>
            <a:ext cx="2692121" cy="2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9894" y="283425"/>
            <a:ext cx="1764229" cy="1764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8">
            <a:alphaModFix/>
          </a:blip>
          <a:srcRect t="18325" b="20200"/>
          <a:stretch/>
        </p:blipFill>
        <p:spPr>
          <a:xfrm>
            <a:off x="3286200" y="3099725"/>
            <a:ext cx="2826023" cy="16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125" name="Google Shape;125;p22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132" name="Google Shape;132;p23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139" name="Google Shape;139;p24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146" name="Google Shape;146;p25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 (fact just learned)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153" name="Google Shape;153;p26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 (fact just learned)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L3 Cache: 16ns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160" name="Google Shape;160;p27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 (fact just learned)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L3 Cache: 16ns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seconds (fact from a month ago)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167" name="Google Shape;167;p28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 (fact just learned)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L3 Cache: 16ns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seconds (fact from a month ago)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RAM: 100ns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174" name="Google Shape;174;p29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 (fact just learned)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L3 Cache: 16ns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seconds (fact from a month ago)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RAM: 100ns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 seconds (look in a book on your desk)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181" name="Google Shape;181;p30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 (fact just learned)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L3 Cache: 16ns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seconds (fact from a month ago)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RAM: 100ns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 seconds (look in a book on your desk)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SSD: 100,000ns (100us)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641775"/>
            <a:ext cx="5101500" cy="3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In JamCoders, so far: Software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Today: Hardware!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20284" r="8241" b="16929"/>
          <a:stretch/>
        </p:blipFill>
        <p:spPr>
          <a:xfrm>
            <a:off x="5915500" y="306075"/>
            <a:ext cx="2846125" cy="22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5496" y="2571745"/>
            <a:ext cx="2846125" cy="2387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188" name="Google Shape;188;p31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 (fact just learned)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L3 Cache: 16ns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seconds (fact from a month ago)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RAM: 100ns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 seconds (look in a book on your desk)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SSD: 100,000ns (100us)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~7 hours (go to the library today)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195" name="Google Shape;195;p32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 (fact just learned)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L3 Cache: 16ns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seconds (fact from a month ago)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RAM: 100ns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 seconds (look in a book on your desk)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SSD: 100,000ns (100us)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~7 hours (go to the library today)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Disk: 10,000,000ns (10,000us, 10ms)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202" name="Google Shape;202;p33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 (fact just learned)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L3 Cache: 16ns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seconds (fact from a month ago)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RAM: 100ns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 seconds (look in a book on your desk)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SSD: 100,000ns (100us)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~7 hours (go to the library today)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Disk: 10,000,000ns (10,000us, 10ms)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~29 days (Jamcoders!)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209" name="Google Shape;209;p34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 (fact just learned)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L3 Cache: 16ns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seconds (fact from a month ago)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RAM: 100ns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 seconds (look in a book on your desk)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SSD: 100,000ns (100us)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~7 hours (go to the library today)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Disk: 10,000,000ns (10,000us, 10ms)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~29 days (Jamcoders!)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Network (JAM ↔ NYC): 70,000,000ns (70,000us, 70ms)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computers faster?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1"/>
          </p:nvPr>
        </p:nvSpPr>
        <p:spPr>
          <a:xfrm>
            <a:off x="311700" y="1114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data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Access to data is limited by distance (speed of light).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tiers of cache on a chip.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311700" y="2124900"/>
          <a:ext cx="8520600" cy="2802460"/>
        </p:xfrm>
        <a:graphic>
          <a:graphicData uri="http://schemas.openxmlformats.org/drawingml/2006/table">
            <a:tbl>
              <a:tblPr>
                <a:noFill/>
                <a:tableStyleId>{71C365B5-4384-4657-BAB1-BA546D98F644}</a:tableStyleId>
              </a:tblPr>
              <a:tblGrid>
                <a:gridCol w="47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Computer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Human Analogy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L1 Cache: 1ns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 seconds (fact just learned)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L3 Cache: 16ns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seconds (fact from a month ago)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RAM: 100ns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 seconds (look in a book on your desk)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SSD: 100,000ns (100us)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~7 hours (go to the library today)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Disk: 10,000,000ns (10,000us, 10ms)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~29 days (Jamcoders!)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Network (JAM ↔ NYC): 70,000,000ns (70,000us, 70ms)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~202 days (a year of school)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89A9-5AE6-678E-884D-9272201F2E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make them faster?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18867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MES_OVERLOAD electronics Memes &amp; GIFs - Imgflip">
            <a:extLst>
              <a:ext uri="{FF2B5EF4-FFF2-40B4-BE49-F238E27FC236}">
                <a16:creationId xmlns:a16="http://schemas.microsoft.com/office/drawing/2014/main" id="{A4EE3BDE-EC61-4D77-AFBC-104C889C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0"/>
            <a:ext cx="3814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301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🧮 Google's quantum computer performs calculation in 5 minutes that would  take longer than the universe's">
            <a:extLst>
              <a:ext uri="{FF2B5EF4-FFF2-40B4-BE49-F238E27FC236}">
                <a16:creationId xmlns:a16="http://schemas.microsoft.com/office/drawing/2014/main" id="{5F36F46F-E3E6-AF0B-1311-3114409A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669AF3-2E26-5AF2-69A4-2CEEEAA53722}"/>
              </a:ext>
            </a:extLst>
          </p:cNvPr>
          <p:cNvSpPr txBox="1"/>
          <p:nvPr/>
        </p:nvSpPr>
        <p:spPr>
          <a:xfrm>
            <a:off x="180754" y="2571750"/>
            <a:ext cx="36363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</a:rPr>
              <a:t>Google’s Quantum Computer!</a:t>
            </a:r>
            <a:endParaRPr lang="en-JM" sz="4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015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voltage?</a:t>
            </a:r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989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Electric potential difference per unit charge between two points in a circuit’s electric field.</a:t>
            </a:r>
            <a:endParaRPr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101" y="1540025"/>
            <a:ext cx="3443800" cy="25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>
            <a:spLocks noGrp="1"/>
          </p:cNvSpPr>
          <p:nvPr>
            <p:ph type="body" idx="1"/>
          </p:nvPr>
        </p:nvSpPr>
        <p:spPr>
          <a:xfrm>
            <a:off x="311700" y="4105150"/>
            <a:ext cx="82080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lang="en" sz="1495"/>
              <a:t>The battery supplies voltage, causing an energy imbalance to exist between the </a:t>
            </a:r>
            <a:r>
              <a:rPr lang="en" sz="1997" b="1">
                <a:solidFill>
                  <a:srgbClr val="FF0000"/>
                </a:solidFill>
              </a:rPr>
              <a:t>+</a:t>
            </a:r>
            <a:r>
              <a:rPr lang="en" sz="1997" b="1"/>
              <a:t> </a:t>
            </a:r>
            <a:r>
              <a:rPr lang="en" sz="1495"/>
              <a:t>and </a:t>
            </a:r>
            <a:r>
              <a:rPr lang="en" sz="2326" b="1">
                <a:solidFill>
                  <a:srgbClr val="FF0000"/>
                </a:solidFill>
              </a:rPr>
              <a:t>- </a:t>
            </a:r>
            <a:endParaRPr sz="2326" b="1">
              <a:solidFill>
                <a:srgbClr val="FF0000"/>
              </a:solidFill>
            </a:endParaRPr>
          </a:p>
          <a:p>
            <a:pPr marL="457200" lvl="0" indent="-323532" algn="l" rtl="0">
              <a:spcBef>
                <a:spcPts val="0"/>
              </a:spcBef>
              <a:spcAft>
                <a:spcPts val="0"/>
              </a:spcAft>
              <a:buSzPts val="1495"/>
              <a:buChar char="●"/>
            </a:pPr>
            <a:r>
              <a:rPr lang="en" sz="1495"/>
              <a:t>This causes current (electrons or ions) to flow</a:t>
            </a:r>
            <a:endParaRPr sz="1495"/>
          </a:p>
        </p:txBody>
      </p:sp>
      <p:sp>
        <p:nvSpPr>
          <p:cNvPr id="232" name="Google Shape;232;p37"/>
          <p:cNvSpPr txBox="1"/>
          <p:nvPr/>
        </p:nvSpPr>
        <p:spPr>
          <a:xfrm>
            <a:off x="3571949" y="3199245"/>
            <a:ext cx="31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</a:rPr>
              <a:t>+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4827597" y="3034721"/>
            <a:ext cx="31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</a:rPr>
              <a:t>_</a:t>
            </a:r>
            <a:endParaRPr sz="3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current? Resistance?</a:t>
            </a:r>
            <a:endParaRPr dirty="0"/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55100" cy="3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 dirty="0"/>
              <a:t>Electrical current is a stream of charged particles, such as electrons or ions, moving through an electrical conductor.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 b="1" dirty="0"/>
              <a:t>Resistance restricts the flow of current.</a:t>
            </a:r>
            <a:endParaRPr sz="2500"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40" name="Google Shape;240;p38"/>
          <p:cNvPicPr preferRelativeResize="0"/>
          <p:nvPr/>
        </p:nvPicPr>
        <p:blipFill rotWithShape="1">
          <a:blip r:embed="rId3">
            <a:alphaModFix/>
          </a:blip>
          <a:srcRect t="18325" b="20200"/>
          <a:stretch/>
        </p:blipFill>
        <p:spPr>
          <a:xfrm>
            <a:off x="5128425" y="1655600"/>
            <a:ext cx="3703875" cy="21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/>
          <p:nvPr/>
        </p:nvSpPr>
        <p:spPr>
          <a:xfrm>
            <a:off x="8054750" y="1739300"/>
            <a:ext cx="241800" cy="6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/>
          <p:nvPr/>
        </p:nvSpPr>
        <p:spPr>
          <a:xfrm>
            <a:off x="8054750" y="3035725"/>
            <a:ext cx="241800" cy="6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7438-850C-8475-78FA-240C461B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/>
              <a:t>About Safety: Arduinos can’t hurt you.</a:t>
            </a:r>
            <a:endParaRPr lang="en-JM" sz="3200" b="1" dirty="0"/>
          </a:p>
        </p:txBody>
      </p:sp>
      <p:pic>
        <p:nvPicPr>
          <p:cNvPr id="3074" name="Picture 2" descr="Electric GIFs | Tenor">
            <a:extLst>
              <a:ext uri="{FF2B5EF4-FFF2-40B4-BE49-F238E27FC236}">
                <a16:creationId xmlns:a16="http://schemas.microsoft.com/office/drawing/2014/main" id="{8476A484-8C2B-CDC9-5048-2CAEA06E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91" y="1233818"/>
            <a:ext cx="4503331" cy="360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53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2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Ohm’s Law</a:t>
            </a:r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Ohm’s Law captures the relationship between: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Current (I)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Voltage (V)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Resistance (R)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 b="1" dirty="0"/>
              <a:t>V = IR</a:t>
            </a:r>
            <a:endParaRPr sz="2700" b="1" dirty="0"/>
          </a:p>
        </p:txBody>
      </p:sp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t="16936"/>
          <a:stretch/>
        </p:blipFill>
        <p:spPr>
          <a:xfrm>
            <a:off x="5063525" y="1664900"/>
            <a:ext cx="3820975" cy="31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 txBox="1"/>
          <p:nvPr/>
        </p:nvSpPr>
        <p:spPr>
          <a:xfrm>
            <a:off x="4008800" y="3329650"/>
            <a:ext cx="192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E69138"/>
                </a:highlight>
              </a:rPr>
              <a:t>Voltage is causing current to flow</a:t>
            </a:r>
            <a:endParaRPr b="1">
              <a:highlight>
                <a:srgbClr val="E69138"/>
              </a:highlight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6737575" y="1033513"/>
            <a:ext cx="199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E06666"/>
                </a:highlight>
              </a:rPr>
              <a:t>Resistance opposes electron flow</a:t>
            </a:r>
            <a:endParaRPr b="1">
              <a:solidFill>
                <a:schemeClr val="dk1"/>
              </a:solidFill>
              <a:highlight>
                <a:srgbClr val="E06666"/>
              </a:highlight>
            </a:endParaRPr>
          </a:p>
        </p:txBody>
      </p:sp>
      <p:sp>
        <p:nvSpPr>
          <p:cNvPr id="259" name="Google Shape;259;p40"/>
          <p:cNvSpPr txBox="1"/>
          <p:nvPr/>
        </p:nvSpPr>
        <p:spPr>
          <a:xfrm>
            <a:off x="7882375" y="3169750"/>
            <a:ext cx="149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6D9EEB"/>
                </a:highlight>
              </a:rPr>
              <a:t>Current is flowing through wire</a:t>
            </a:r>
            <a:endParaRPr b="1">
              <a:solidFill>
                <a:schemeClr val="dk1"/>
              </a:solidFill>
              <a:highlight>
                <a:srgbClr val="6D9EEB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Components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type="body" idx="1"/>
          </p:nvPr>
        </p:nvSpPr>
        <p:spPr>
          <a:xfrm>
            <a:off x="409250" y="1152475"/>
            <a:ext cx="610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Wires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Resistors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Capacitors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TransistorsSwitches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OR, AND, NOR, and NOT gates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dirty="0"/>
              <a:t>The list goes on…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</a:t>
            </a:r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0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you know what wires are, here are some photos of the ones we’re using: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metal ends enter the breadboard and Arduino pin holes</a:t>
            </a:r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275" y="-86850"/>
            <a:ext cx="3162025" cy="31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775" y="2964999"/>
            <a:ext cx="3948899" cy="20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Lightbulbs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 rotWithShape="1">
          <a:blip r:embed="rId3">
            <a:alphaModFix/>
          </a:blip>
          <a:srcRect l="2761" t="8675" b="8302"/>
          <a:stretch/>
        </p:blipFill>
        <p:spPr>
          <a:xfrm>
            <a:off x="258963" y="1293067"/>
            <a:ext cx="5029165" cy="3405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ow Does a 5mm LED Work? - LEDSupply Blog">
            <a:extLst>
              <a:ext uri="{FF2B5EF4-FFF2-40B4-BE49-F238E27FC236}">
                <a16:creationId xmlns:a16="http://schemas.microsoft.com/office/drawing/2014/main" id="{6E2DCA58-1649-72ED-877E-4C0D6FC77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9"/>
          <a:stretch>
            <a:fillRect/>
          </a:stretch>
        </p:blipFill>
        <p:spPr bwMode="auto">
          <a:xfrm>
            <a:off x="5288128" y="1762125"/>
            <a:ext cx="3762087" cy="244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</a:t>
            </a:r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Resistors provide resistance to electrical current.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They are often needed to regulate the current and voltage in a circuit.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(You’ll be using ~220 Ohms)</a:t>
            </a:r>
            <a:endParaRPr dirty="0"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878" y="227138"/>
            <a:ext cx="3782627" cy="234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he best Electronics memes :) Memedroid">
            <a:extLst>
              <a:ext uri="{FF2B5EF4-FFF2-40B4-BE49-F238E27FC236}">
                <a16:creationId xmlns:a16="http://schemas.microsoft.com/office/drawing/2014/main" id="{8093FD8C-DA17-EE87-219B-DDF8543C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23" y="2672095"/>
            <a:ext cx="3179135" cy="234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C2B7051B-9821-3501-4CF6-4144CD404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>
            <a:extLst>
              <a:ext uri="{FF2B5EF4-FFF2-40B4-BE49-F238E27FC236}">
                <a16:creationId xmlns:a16="http://schemas.microsoft.com/office/drawing/2014/main" id="{1C8930A0-8968-A080-F258-EB07067632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Resistors</a:t>
            </a:r>
            <a:endParaRPr/>
          </a:p>
        </p:txBody>
      </p:sp>
      <p:pic>
        <p:nvPicPr>
          <p:cNvPr id="1030" name="Picture 6" descr="6 Band Resistor Color Code Calculator and Chart">
            <a:extLst>
              <a:ext uri="{FF2B5EF4-FFF2-40B4-BE49-F238E27FC236}">
                <a16:creationId xmlns:a16="http://schemas.microsoft.com/office/drawing/2014/main" id="{E3EB197E-6853-B06D-F1C4-E610FAE91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902" y="267898"/>
            <a:ext cx="5249687" cy="443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220 Ohm Resistor Color Code, Symbol and Applications - Jinftry Electronics">
            <a:extLst>
              <a:ext uri="{FF2B5EF4-FFF2-40B4-BE49-F238E27FC236}">
                <a16:creationId xmlns:a16="http://schemas.microsoft.com/office/drawing/2014/main" id="{2D433F40-C47F-7BCE-7F70-675EFB35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53214"/>
            <a:ext cx="2696817" cy="92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00D08-FAB5-4DE4-FB87-F48679445BA0}"/>
              </a:ext>
            </a:extLst>
          </p:cNvPr>
          <p:cNvSpPr txBox="1"/>
          <p:nvPr/>
        </p:nvSpPr>
        <p:spPr>
          <a:xfrm>
            <a:off x="533400" y="31651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/>
              <a:t>You’ll be using ~220 Ohms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B366B4-9F3E-B9D5-4A37-8E3609D55335}"/>
              </a:ext>
            </a:extLst>
          </p:cNvPr>
          <p:cNvSpPr/>
          <p:nvPr/>
        </p:nvSpPr>
        <p:spPr>
          <a:xfrm>
            <a:off x="4432515" y="1790054"/>
            <a:ext cx="708876" cy="2324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85825D-3F2F-EA5D-FEC0-C1F3E6EE4092}"/>
              </a:ext>
            </a:extLst>
          </p:cNvPr>
          <p:cNvSpPr/>
          <p:nvPr/>
        </p:nvSpPr>
        <p:spPr>
          <a:xfrm>
            <a:off x="5141391" y="1790481"/>
            <a:ext cx="708876" cy="2324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A1C7D9-FDA9-C900-4EB3-4386E39A827A}"/>
              </a:ext>
            </a:extLst>
          </p:cNvPr>
          <p:cNvSpPr/>
          <p:nvPr/>
        </p:nvSpPr>
        <p:spPr>
          <a:xfrm>
            <a:off x="5843427" y="1593955"/>
            <a:ext cx="1762906" cy="2324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44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readboard Memes and Images - Imgur">
            <a:extLst>
              <a:ext uri="{FF2B5EF4-FFF2-40B4-BE49-F238E27FC236}">
                <a16:creationId xmlns:a16="http://schemas.microsoft.com/office/drawing/2014/main" id="{B17191C5-F65C-B4A6-FB6D-4AB9885D9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7"/>
          <a:stretch>
            <a:fillRect/>
          </a:stretch>
        </p:blipFill>
        <p:spPr bwMode="auto">
          <a:xfrm>
            <a:off x="1143000" y="227271"/>
            <a:ext cx="6858000" cy="468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916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2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Breadboards are used to organize and connect circuit elements.</a:t>
            </a:r>
            <a:endParaRPr/>
          </a:p>
        </p:txBody>
      </p:sp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 l="5345" t="13024" r="6010" b="8179"/>
          <a:stretch/>
        </p:blipFill>
        <p:spPr>
          <a:xfrm>
            <a:off x="3707725" y="1152475"/>
            <a:ext cx="512458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2046300" y="559900"/>
            <a:ext cx="243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Chip</a:t>
            </a: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 rotWithShape="1">
          <a:blip r:embed="rId3">
            <a:alphaModFix/>
          </a:blip>
          <a:srcRect b="8340"/>
          <a:stretch/>
        </p:blipFill>
        <p:spPr>
          <a:xfrm>
            <a:off x="1810525" y="1209600"/>
            <a:ext cx="5522950" cy="371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>
            <a:spLocks noGrp="1"/>
          </p:cNvSpPr>
          <p:nvPr>
            <p:ph type="title"/>
          </p:nvPr>
        </p:nvSpPr>
        <p:spPr>
          <a:xfrm>
            <a:off x="4968500" y="559900"/>
            <a:ext cx="243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925" y="319637"/>
            <a:ext cx="7312050" cy="45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/>
        </p:nvSpPr>
        <p:spPr>
          <a:xfrm>
            <a:off x="318450" y="1623225"/>
            <a:ext cx="132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Power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(5V or 3.3V)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318450" y="3285575"/>
            <a:ext cx="82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(GND)</a:t>
            </a:r>
            <a:endParaRPr/>
          </a:p>
        </p:txBody>
      </p:sp>
      <p:sp>
        <p:nvSpPr>
          <p:cNvPr id="301" name="Google Shape;301;p46"/>
          <p:cNvSpPr txBox="1"/>
          <p:nvPr/>
        </p:nvSpPr>
        <p:spPr>
          <a:xfrm>
            <a:off x="5268975" y="4680300"/>
            <a:ext cx="222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Pins, here pin 4 is in use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302" name="Google Shape;302;p46"/>
          <p:cNvCxnSpPr/>
          <p:nvPr/>
        </p:nvCxnSpPr>
        <p:spPr>
          <a:xfrm>
            <a:off x="945825" y="2238825"/>
            <a:ext cx="858900" cy="357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6"/>
          <p:cNvCxnSpPr/>
          <p:nvPr/>
        </p:nvCxnSpPr>
        <p:spPr>
          <a:xfrm rot="10800000">
            <a:off x="4660875" y="3620275"/>
            <a:ext cx="608100" cy="12036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46"/>
          <p:cNvCxnSpPr>
            <a:stCxn id="300" idx="3"/>
          </p:cNvCxnSpPr>
          <p:nvPr/>
        </p:nvCxnSpPr>
        <p:spPr>
          <a:xfrm rot="10800000" flipH="1">
            <a:off x="1148250" y="3050975"/>
            <a:ext cx="579000" cy="542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IAC | History, Computer, Stands For, Machine, &amp; Facts | Britannica">
            <a:extLst>
              <a:ext uri="{FF2B5EF4-FFF2-40B4-BE49-F238E27FC236}">
                <a16:creationId xmlns:a16="http://schemas.microsoft.com/office/drawing/2014/main" id="{35694D2E-A10F-3A89-EDE6-CC4499CD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7071"/>
            <a:ext cx="4572000" cy="35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F6D8EF-6D9C-4C7C-A93D-EE688BF7E378}"/>
              </a:ext>
            </a:extLst>
          </p:cNvPr>
          <p:cNvSpPr txBox="1"/>
          <p:nvPr/>
        </p:nvSpPr>
        <p:spPr>
          <a:xfrm>
            <a:off x="4946073" y="69273"/>
            <a:ext cx="3560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Electronic Numerical Integrator and Computer</a:t>
            </a:r>
          </a:p>
          <a:p>
            <a:pPr algn="ctr"/>
            <a:r>
              <a:rPr lang="en-US" sz="2000" dirty="0"/>
              <a:t>(ENIAC)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A3EAE-AF9F-2220-CA14-806B5B027EC3}"/>
              </a:ext>
            </a:extLst>
          </p:cNvPr>
          <p:cNvSpPr txBox="1"/>
          <p:nvPr/>
        </p:nvSpPr>
        <p:spPr>
          <a:xfrm>
            <a:off x="4675909" y="1336964"/>
            <a:ext cx="392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Invented 1946</a:t>
            </a:r>
          </a:p>
          <a:p>
            <a:pPr marL="285750" indent="-285750">
              <a:buFontTx/>
              <a:buChar char="-"/>
            </a:pPr>
            <a:r>
              <a:rPr lang="en-US" dirty="0"/>
              <a:t>University of Pennsylvania (U Penn)</a:t>
            </a:r>
          </a:p>
        </p:txBody>
      </p:sp>
      <p:pic>
        <p:nvPicPr>
          <p:cNvPr id="2054" name="Picture 6" descr="Home | Penn Brand Standards">
            <a:extLst>
              <a:ext uri="{FF2B5EF4-FFF2-40B4-BE49-F238E27FC236}">
                <a16:creationId xmlns:a16="http://schemas.microsoft.com/office/drawing/2014/main" id="{7D3FE655-8CD4-FA5E-DF39-1995CFC7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20" y="2029690"/>
            <a:ext cx="2130138" cy="14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resistor and the lightbulb connected?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t="4839" r="41132" b="49107"/>
          <a:stretch>
            <a:fillRect/>
          </a:stretch>
        </p:blipFill>
        <p:spPr>
          <a:xfrm>
            <a:off x="311699" y="1017725"/>
            <a:ext cx="6904110" cy="391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What about now? Is there anything wrong with this connection?</a:t>
            </a:r>
            <a:endParaRPr sz="2220"/>
          </a:p>
        </p:txBody>
      </p:sp>
      <p:pic>
        <p:nvPicPr>
          <p:cNvPr id="323" name="Google Shape;323;p49"/>
          <p:cNvPicPr preferRelativeResize="0"/>
          <p:nvPr/>
        </p:nvPicPr>
        <p:blipFill>
          <a:blip r:embed="rId3">
            <a:alphaModFix/>
          </a:blip>
          <a:srcRect r="45075" b="50694"/>
          <a:stretch>
            <a:fillRect/>
          </a:stretch>
        </p:blipFill>
        <p:spPr>
          <a:xfrm>
            <a:off x="430275" y="1017724"/>
            <a:ext cx="6507238" cy="3832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>
          <a:extLst>
            <a:ext uri="{FF2B5EF4-FFF2-40B4-BE49-F238E27FC236}">
              <a16:creationId xmlns:a16="http://schemas.microsoft.com/office/drawing/2014/main" id="{28849CC5-682F-E328-F120-F31D6E1B0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>
            <a:extLst>
              <a:ext uri="{FF2B5EF4-FFF2-40B4-BE49-F238E27FC236}">
                <a16:creationId xmlns:a16="http://schemas.microsoft.com/office/drawing/2014/main" id="{7E7782DD-6DF9-97A6-90C9-463B48647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dirty="0"/>
              <a:t>What about now? Is there anything wrong with this connection?</a:t>
            </a:r>
            <a:endParaRPr sz="2220" dirty="0"/>
          </a:p>
        </p:txBody>
      </p:sp>
      <p:pic>
        <p:nvPicPr>
          <p:cNvPr id="5" name="Google Shape;336;p51">
            <a:extLst>
              <a:ext uri="{FF2B5EF4-FFF2-40B4-BE49-F238E27FC236}">
                <a16:creationId xmlns:a16="http://schemas.microsoft.com/office/drawing/2014/main" id="{D78D7465-C2D6-EFF7-67DA-8B76D1820C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439" t="10468" r="30547" b="54108"/>
          <a:stretch>
            <a:fillRect/>
          </a:stretch>
        </p:blipFill>
        <p:spPr>
          <a:xfrm>
            <a:off x="391213" y="1060754"/>
            <a:ext cx="6089100" cy="3637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8939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89C09D5B-50D3-DA10-D438-00B687AFA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>
            <a:extLst>
              <a:ext uri="{FF2B5EF4-FFF2-40B4-BE49-F238E27FC236}">
                <a16:creationId xmlns:a16="http://schemas.microsoft.com/office/drawing/2014/main" id="{FF2AE674-959C-65C2-8DA4-4653ADB4E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850250"/>
            <a:ext cx="8520600" cy="14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it’s your turn to make some circuits!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8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DE73FA58-D61E-D08E-7271-3B5E8BB8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1;p57">
            <a:extLst>
              <a:ext uri="{FF2B5EF4-FFF2-40B4-BE49-F238E27FC236}">
                <a16:creationId xmlns:a16="http://schemas.microsoft.com/office/drawing/2014/main" id="{A6E1C29A-5766-E544-7179-D33F6220939E}"/>
              </a:ext>
            </a:extLst>
          </p:cNvPr>
          <p:cNvSpPr txBox="1">
            <a:spLocks/>
          </p:cNvSpPr>
          <p:nvPr/>
        </p:nvSpPr>
        <p:spPr>
          <a:xfrm>
            <a:off x="101838" y="0"/>
            <a:ext cx="852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Group 1: </a:t>
            </a:r>
            <a:r>
              <a:rPr lang="en-US" dirty="0" err="1"/>
              <a:t>Shechanyah</a:t>
            </a:r>
            <a:r>
              <a:rPr lang="en-US" dirty="0"/>
              <a:t>, Kalani, Joelle, Ayeisha, </a:t>
            </a:r>
            <a:r>
              <a:rPr lang="en-US" dirty="0" err="1"/>
              <a:t>Zyeka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Group 2: </a:t>
            </a:r>
            <a:r>
              <a:rPr lang="en-US" dirty="0"/>
              <a:t>Nyla, Kayleigh, Austin, Sean, Rebekah, Oksana</a:t>
            </a:r>
          </a:p>
          <a:p>
            <a:endParaRPr lang="en-US" dirty="0"/>
          </a:p>
          <a:p>
            <a:r>
              <a:rPr lang="en-US" b="1" dirty="0"/>
              <a:t>Group 3:</a:t>
            </a:r>
            <a:r>
              <a:rPr lang="en-US" dirty="0"/>
              <a:t> Aiden, </a:t>
            </a:r>
            <a:r>
              <a:rPr lang="en-US" dirty="0" err="1"/>
              <a:t>Naandi</a:t>
            </a:r>
            <a:r>
              <a:rPr lang="en-US" dirty="0"/>
              <a:t>, </a:t>
            </a:r>
            <a:r>
              <a:rPr lang="en-US" dirty="0" err="1"/>
              <a:t>Jozanne</a:t>
            </a:r>
            <a:r>
              <a:rPr lang="en-US" dirty="0"/>
              <a:t>, </a:t>
            </a:r>
            <a:r>
              <a:rPr lang="en-US" dirty="0" err="1"/>
              <a:t>Yemesi</a:t>
            </a:r>
            <a:r>
              <a:rPr lang="en-US" dirty="0"/>
              <a:t>, Gisele</a:t>
            </a:r>
          </a:p>
          <a:p>
            <a:endParaRPr lang="en-US" dirty="0"/>
          </a:p>
          <a:p>
            <a:r>
              <a:rPr lang="en-US" b="1" dirty="0"/>
              <a:t>Group 4: </a:t>
            </a:r>
            <a:r>
              <a:rPr lang="en-US" dirty="0"/>
              <a:t>Antwaun, Alyssa, Rishi, Kairo-Alexis, Tariq</a:t>
            </a:r>
          </a:p>
          <a:p>
            <a:endParaRPr lang="en-US" dirty="0"/>
          </a:p>
          <a:p>
            <a:r>
              <a:rPr lang="en-US" b="1" dirty="0"/>
              <a:t>Group 5: </a:t>
            </a:r>
            <a:r>
              <a:rPr lang="en-US" dirty="0"/>
              <a:t>Robert, Chenelle, Daniel, Tessanne, Brianna</a:t>
            </a:r>
          </a:p>
          <a:p>
            <a:endParaRPr lang="en-US" dirty="0"/>
          </a:p>
          <a:p>
            <a:r>
              <a:rPr lang="en-US" b="1" dirty="0"/>
              <a:t>Group 6: </a:t>
            </a:r>
            <a:r>
              <a:rPr lang="en-US" dirty="0"/>
              <a:t>Aprille, Oscar, Kamali, Kara-Lee, Kayla</a:t>
            </a:r>
          </a:p>
          <a:p>
            <a:endParaRPr lang="en-US" dirty="0"/>
          </a:p>
          <a:p>
            <a:r>
              <a:rPr lang="en-US" b="1" dirty="0"/>
              <a:t>Group 7: </a:t>
            </a:r>
            <a:r>
              <a:rPr lang="en-US" dirty="0"/>
              <a:t>Jadon, Aneika, </a:t>
            </a:r>
            <a:r>
              <a:rPr lang="en-US" dirty="0" err="1"/>
              <a:t>Kejaaun</a:t>
            </a:r>
            <a:r>
              <a:rPr lang="en-US" dirty="0"/>
              <a:t>, Jemila, Tiandra, Damir</a:t>
            </a:r>
          </a:p>
          <a:p>
            <a:endParaRPr lang="en-US" dirty="0"/>
          </a:p>
          <a:p>
            <a:r>
              <a:rPr lang="en-US" b="1" dirty="0"/>
              <a:t>Group 8: </a:t>
            </a:r>
            <a:r>
              <a:rPr lang="en-US" dirty="0"/>
              <a:t>Kiana, Zephan, Janic, </a:t>
            </a:r>
            <a:r>
              <a:rPr lang="en-US" dirty="0" err="1"/>
              <a:t>Orett</a:t>
            </a:r>
            <a:r>
              <a:rPr lang="en-US" dirty="0"/>
              <a:t>, Larissa, </a:t>
            </a:r>
            <a:r>
              <a:rPr lang="en-US" dirty="0" err="1"/>
              <a:t>Cavier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Group 9: </a:t>
            </a:r>
            <a:r>
              <a:rPr lang="en-US" dirty="0"/>
              <a:t>Neveno, Malique, Daniela, Gabrielle, </a:t>
            </a:r>
            <a:r>
              <a:rPr lang="en-US" dirty="0" err="1"/>
              <a:t>Richaiya</a:t>
            </a:r>
            <a:r>
              <a:rPr lang="en-US" dirty="0"/>
              <a:t>, Raheem</a:t>
            </a:r>
          </a:p>
        </p:txBody>
      </p:sp>
    </p:spTree>
    <p:extLst>
      <p:ext uri="{BB962C8B-B14F-4D97-AF65-F5344CB8AC3E}">
        <p14:creationId xmlns:p14="http://schemas.microsoft.com/office/powerpoint/2010/main" val="2794312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5B8B-C98D-5F05-99EC-266C789E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61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What’s in Your Kit? → Call a TA if you’re missing things</a:t>
            </a:r>
            <a:endParaRPr lang="en-JM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605F-7EA1-DA5A-F1B5-9B935F6E5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12320"/>
            <a:ext cx="8520600" cy="2366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 Arduino Uno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chemeClr val="tx1"/>
                </a:solidFill>
              </a:rPr>
              <a:t>1 Single-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 LED 💡</a:t>
            </a:r>
          </a:p>
          <a:p>
            <a:r>
              <a:rPr lang="en-US" dirty="0">
                <a:solidFill>
                  <a:schemeClr val="tx1"/>
                </a:solidFill>
              </a:rPr>
              <a:t>1 RGB LED 🌈</a:t>
            </a:r>
          </a:p>
          <a:p>
            <a:r>
              <a:rPr lang="en-US" dirty="0">
                <a:solidFill>
                  <a:schemeClr val="tx1"/>
                </a:solidFill>
              </a:rPr>
              <a:t>3 Resistors (100-330 Ohms)</a:t>
            </a:r>
          </a:p>
          <a:p>
            <a:r>
              <a:rPr lang="en-US" dirty="0">
                <a:solidFill>
                  <a:schemeClr val="tx1"/>
                </a:solidFill>
              </a:rPr>
              <a:t>1 Breadboard 🍞</a:t>
            </a:r>
          </a:p>
          <a:p>
            <a:r>
              <a:rPr lang="en-US" dirty="0" err="1">
                <a:solidFill>
                  <a:schemeClr val="tx1"/>
                </a:solidFill>
              </a:rPr>
              <a:t>Wiressss</a:t>
            </a:r>
            <a:endParaRPr lang="en-US" dirty="0">
              <a:solidFill>
                <a:schemeClr val="tx1"/>
              </a:solidFill>
            </a:endParaRPr>
          </a:p>
          <a:p>
            <a:endParaRPr lang="en-JM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903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Make a Simple Light Circuit!</a:t>
            </a:r>
            <a:endParaRPr dirty="0"/>
          </a:p>
        </p:txBody>
      </p:sp>
      <p:pic>
        <p:nvPicPr>
          <p:cNvPr id="329" name="Google Shape;329;p50"/>
          <p:cNvPicPr preferRelativeResize="0"/>
          <p:nvPr/>
        </p:nvPicPr>
        <p:blipFill rotWithShape="1">
          <a:blip r:embed="rId3">
            <a:alphaModFix/>
          </a:blip>
          <a:srcRect l="13178" r="12532"/>
          <a:stretch/>
        </p:blipFill>
        <p:spPr>
          <a:xfrm>
            <a:off x="311700" y="1017725"/>
            <a:ext cx="4940850" cy="37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5900" y="1376550"/>
            <a:ext cx="652600" cy="11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connect our circuit board to +/- voltage:</a:t>
            </a:r>
            <a:endParaRPr/>
          </a:p>
        </p:txBody>
      </p:sp>
      <p:pic>
        <p:nvPicPr>
          <p:cNvPr id="336" name="Google Shape;336;p51"/>
          <p:cNvPicPr preferRelativeResize="0"/>
          <p:nvPr/>
        </p:nvPicPr>
        <p:blipFill rotWithShape="1">
          <a:blip r:embed="rId3">
            <a:alphaModFix/>
          </a:blip>
          <a:srcRect t="7350" b="2576"/>
          <a:stretch/>
        </p:blipFill>
        <p:spPr>
          <a:xfrm>
            <a:off x="311700" y="1017725"/>
            <a:ext cx="7464926" cy="38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connect the positive voltage to the resistor:</a:t>
            </a:r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00" y="1017725"/>
            <a:ext cx="7268675" cy="396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let’s connect the negative voltage to the lightbulb:</a:t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" y="1105025"/>
            <a:ext cx="682640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/>
          <p:nvPr/>
        </p:nvSpPr>
        <p:spPr>
          <a:xfrm>
            <a:off x="6828312" y="2007180"/>
            <a:ext cx="2315688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Now, raise your hand and I will plug in the Arduino microcontroller!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world's first general purpose computer turns 75 | Penn Today">
            <a:extLst>
              <a:ext uri="{FF2B5EF4-FFF2-40B4-BE49-F238E27FC236}">
                <a16:creationId xmlns:a16="http://schemas.microsoft.com/office/drawing/2014/main" id="{9B34693F-0B36-D8DE-73F5-239C8437C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11" y="1633728"/>
            <a:ext cx="4143689" cy="28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F4BCB9-B201-AFCD-DCE7-A17877E52955}"/>
              </a:ext>
            </a:extLst>
          </p:cNvPr>
          <p:cNvSpPr txBox="1"/>
          <p:nvPr/>
        </p:nvSpPr>
        <p:spPr>
          <a:xfrm>
            <a:off x="438912" y="618815"/>
            <a:ext cx="3889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Electronic Numerical Integrator and Computer (ENIAC): 5000 calculations per second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92A00-0834-4838-FDB6-372F39144D37}"/>
              </a:ext>
            </a:extLst>
          </p:cNvPr>
          <p:cNvSpPr txBox="1"/>
          <p:nvPr/>
        </p:nvSpPr>
        <p:spPr>
          <a:xfrm>
            <a:off x="4815840" y="618815"/>
            <a:ext cx="380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M3Ultra: 36 trillion operations per second</a:t>
            </a:r>
          </a:p>
        </p:txBody>
      </p:sp>
      <p:pic>
        <p:nvPicPr>
          <p:cNvPr id="1026" name="Picture 2" descr="Apple reveals M3 Ultra, taking Apple silicon to a new extreme - Apple">
            <a:extLst>
              <a:ext uri="{FF2B5EF4-FFF2-40B4-BE49-F238E27FC236}">
                <a16:creationId xmlns:a16="http://schemas.microsoft.com/office/drawing/2014/main" id="{8C2B4591-1D76-C05B-C7F2-A26BAE7D2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1887642"/>
            <a:ext cx="4143689" cy="230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283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3DAD6DF0-F2AF-274E-F83B-55B59DE4F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>
            <a:extLst>
              <a:ext uri="{FF2B5EF4-FFF2-40B4-BE49-F238E27FC236}">
                <a16:creationId xmlns:a16="http://schemas.microsoft.com/office/drawing/2014/main" id="{B8AE5B1D-3078-C3FB-3129-3616C35B7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850250"/>
            <a:ext cx="8520600" cy="14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what if I want it to blink?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079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528A-5AAF-2920-C931-0B4FFB2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Giving our Circuit Personality</a:t>
            </a:r>
            <a:endParaRPr lang="en-J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57B37-BE22-2B4F-BA25-C28B6F4A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709" r="17128"/>
          <a:stretch>
            <a:fillRect/>
          </a:stretch>
        </p:blipFill>
        <p:spPr>
          <a:xfrm>
            <a:off x="311700" y="1017725"/>
            <a:ext cx="4352924" cy="3191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2E7EC4-AC29-E7B7-2922-F298F2694B47}"/>
              </a:ext>
            </a:extLst>
          </p:cNvPr>
          <p:cNvSpPr txBox="1"/>
          <p:nvPr/>
        </p:nvSpPr>
        <p:spPr>
          <a:xfrm>
            <a:off x="5343524" y="1494532"/>
            <a:ext cx="280987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Move your positive voltage to pin 5 on the Arduino and open the following file and run it:</a:t>
            </a:r>
          </a:p>
          <a:p>
            <a:endParaRPr lang="en-US" sz="2000" dirty="0"/>
          </a:p>
          <a:p>
            <a:r>
              <a:rPr lang="en-US" sz="2000" b="1" dirty="0" err="1"/>
              <a:t>blink_led.ino</a:t>
            </a:r>
            <a:endParaRPr lang="en-US" sz="2000" b="1" dirty="0"/>
          </a:p>
          <a:p>
            <a:r>
              <a:rPr lang="en-US" dirty="0"/>
              <a:t> 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35088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449FEF56-F335-6AE3-D757-E11E225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>
            <a:extLst>
              <a:ext uri="{FF2B5EF4-FFF2-40B4-BE49-F238E27FC236}">
                <a16:creationId xmlns:a16="http://schemas.microsoft.com/office/drawing/2014/main" id="{D6EC1C81-E978-FD3E-153F-B4C5B0A059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850250"/>
            <a:ext cx="8520600" cy="14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mage of </a:t>
            </a:r>
            <a:r>
              <a:rPr lang="en-US" dirty="0"/>
              <a:t>A</a:t>
            </a:r>
            <a:r>
              <a:rPr lang="en" dirty="0" err="1"/>
              <a:t>rduino</a:t>
            </a:r>
            <a:r>
              <a:rPr lang="en" dirty="0"/>
              <a:t> </a:t>
            </a:r>
            <a:r>
              <a:rPr lang="en" dirty="0" err="1"/>
              <a:t>ui</a:t>
            </a:r>
            <a:br>
              <a:rPr lang="en" dirty="0"/>
            </a:br>
            <a:r>
              <a:rPr lang="en" dirty="0"/>
              <a:t>- connect to b</a:t>
            </a:r>
            <a:r>
              <a:rPr lang="en-US" dirty="0" err="1"/>
              <a:t>oa</a:t>
            </a:r>
            <a:r>
              <a:rPr lang="en" dirty="0" err="1"/>
              <a:t>rd</a:t>
            </a: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156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>
            <a:spLocks noGrp="1"/>
          </p:cNvSpPr>
          <p:nvPr>
            <p:ph type="title"/>
          </p:nvPr>
        </p:nvSpPr>
        <p:spPr>
          <a:xfrm>
            <a:off x="311700" y="1850250"/>
            <a:ext cx="8520600" cy="14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chips run code which controls the voltage and current applied via wires into our circuit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9FD26F77-3234-D336-4053-804681354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>
            <a:extLst>
              <a:ext uri="{FF2B5EF4-FFF2-40B4-BE49-F238E27FC236}">
                <a16:creationId xmlns:a16="http://schemas.microsoft.com/office/drawing/2014/main" id="{7EB10F8C-17C4-9349-2B2A-C7C36CCB8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850250"/>
            <a:ext cx="8520600" cy="14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what if I want to make a light switch?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012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UNO R4 - Button | Arduino UNO R4 Tutorial">
            <a:extLst>
              <a:ext uri="{FF2B5EF4-FFF2-40B4-BE49-F238E27FC236}">
                <a16:creationId xmlns:a16="http://schemas.microsoft.com/office/drawing/2014/main" id="{07BE0A32-693D-89D9-D957-71AA447B3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5" b="50021"/>
          <a:stretch>
            <a:fillRect/>
          </a:stretch>
        </p:blipFill>
        <p:spPr bwMode="auto">
          <a:xfrm>
            <a:off x="3178060" y="0"/>
            <a:ext cx="5936973" cy="235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duino UNO R4 - Button | Arduino UNO R4 Tutorial">
            <a:extLst>
              <a:ext uri="{FF2B5EF4-FFF2-40B4-BE49-F238E27FC236}">
                <a16:creationId xmlns:a16="http://schemas.microsoft.com/office/drawing/2014/main" id="{170FCCD2-F235-E95A-0E71-79D9A3F0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6" t="44063"/>
          <a:stretch>
            <a:fillRect/>
          </a:stretch>
        </p:blipFill>
        <p:spPr bwMode="auto">
          <a:xfrm>
            <a:off x="3203112" y="1742787"/>
            <a:ext cx="5936973" cy="34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 UNO R4 - Button | Arduino UNO R4 Tutorial">
            <a:extLst>
              <a:ext uri="{FF2B5EF4-FFF2-40B4-BE49-F238E27FC236}">
                <a16:creationId xmlns:a16="http://schemas.microsoft.com/office/drawing/2014/main" id="{127BC2AC-1D40-60B2-949D-A0976C9AC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3" b="50021"/>
          <a:stretch>
            <a:fillRect/>
          </a:stretch>
        </p:blipFill>
        <p:spPr bwMode="auto">
          <a:xfrm>
            <a:off x="28967" y="1287154"/>
            <a:ext cx="3215019" cy="255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801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2D60-5D8B-EC4F-F46C-13812EBE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68697"/>
            <a:ext cx="8520600" cy="3006106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Try to make a circuit that turns an LED on and off with a button.</a:t>
            </a:r>
            <a:br>
              <a:rPr lang="en-US" sz="4000" dirty="0"/>
            </a:br>
            <a:br>
              <a:rPr lang="en-US" sz="4000" dirty="0"/>
            </a:br>
            <a:r>
              <a:rPr lang="en-US" sz="3200" dirty="0"/>
              <a:t>Try it on your own first, but don’t be afraid to ask for help!</a:t>
            </a:r>
            <a:endParaRPr lang="en-JM" sz="3200" dirty="0"/>
          </a:p>
        </p:txBody>
      </p:sp>
    </p:spTree>
    <p:extLst>
      <p:ext uri="{BB962C8B-B14F-4D97-AF65-F5344CB8AC3E}">
        <p14:creationId xmlns:p14="http://schemas.microsoft.com/office/powerpoint/2010/main" val="2871094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6B6C88-A771-F92D-3EAA-DB281D9B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88" y="33248"/>
            <a:ext cx="7243824" cy="5077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778BB9-9CA6-618B-2A02-99DDA1ED08B5}"/>
              </a:ext>
            </a:extLst>
          </p:cNvPr>
          <p:cNvSpPr txBox="1"/>
          <p:nvPr/>
        </p:nvSpPr>
        <p:spPr>
          <a:xfrm>
            <a:off x="6440612" y="2746755"/>
            <a:ext cx="2684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Make sure to get the pin numbers right!</a:t>
            </a:r>
            <a:endParaRPr lang="en-JM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186C8-D997-A809-1E0E-D741A7F5E567}"/>
              </a:ext>
            </a:extLst>
          </p:cNvPr>
          <p:cNvSpPr txBox="1"/>
          <p:nvPr/>
        </p:nvSpPr>
        <p:spPr>
          <a:xfrm>
            <a:off x="385188" y="2469756"/>
            <a:ext cx="2684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and run the following file when finished:</a:t>
            </a:r>
          </a:p>
          <a:p>
            <a:endParaRPr lang="en-US" sz="2400" dirty="0"/>
          </a:p>
          <a:p>
            <a:r>
              <a:rPr lang="en-US" sz="2400" b="1" dirty="0"/>
              <a:t>LED_buttons.ino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F7043E-0143-8C2B-9C55-DDFF34E6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8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60441F64-C395-4608-30C0-1C511A3C3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>
            <a:extLst>
              <a:ext uri="{FF2B5EF4-FFF2-40B4-BE49-F238E27FC236}">
                <a16:creationId xmlns:a16="http://schemas.microsoft.com/office/drawing/2014/main" id="{50C4BF25-F37C-BD7C-1059-11A976B1C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850250"/>
            <a:ext cx="8520600" cy="14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what if I want to have a colorful light?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227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78B19-7E92-DE8B-D028-9BE2A2B0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12578"/>
            <a:ext cx="7973544" cy="500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4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Grace Hopper?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 Hopper: Born 1906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Early computer scientist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Navy admiral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Known for: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Inventing one of the first linkers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Theory of machine-independent programming languages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648" y="1083924"/>
            <a:ext cx="436210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2583E0-65F3-FB17-9581-6846721C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789"/>
          <a:stretch>
            <a:fillRect/>
          </a:stretch>
        </p:blipFill>
        <p:spPr>
          <a:xfrm>
            <a:off x="0" y="0"/>
            <a:ext cx="4017882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50C338-788D-AEAF-7BE3-90D384B94BC5}"/>
              </a:ext>
            </a:extLst>
          </p:cNvPr>
          <p:cNvSpPr txBox="1"/>
          <p:nvPr/>
        </p:nvSpPr>
        <p:spPr>
          <a:xfrm>
            <a:off x="2481943" y="0"/>
            <a:ext cx="6662057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Raise your hand when you have built this circuit and know the current (in Amps) supplied to each RGB pin!!</a:t>
            </a:r>
          </a:p>
        </p:txBody>
      </p:sp>
      <p:pic>
        <p:nvPicPr>
          <p:cNvPr id="2" name="Picture 6" descr="6 Band Resistor Color Code Calculator and Chart">
            <a:extLst>
              <a:ext uri="{FF2B5EF4-FFF2-40B4-BE49-F238E27FC236}">
                <a16:creationId xmlns:a16="http://schemas.microsoft.com/office/drawing/2014/main" id="{9AFB844E-3133-4615-5AE2-CCD316B60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07" y="1448522"/>
            <a:ext cx="4378093" cy="36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A450D-A56E-B01A-739F-B389AA9F0EA3}"/>
              </a:ext>
            </a:extLst>
          </p:cNvPr>
          <p:cNvSpPr txBox="1"/>
          <p:nvPr/>
        </p:nvSpPr>
        <p:spPr>
          <a:xfrm>
            <a:off x="201881" y="597494"/>
            <a:ext cx="143691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b="1" dirty="0"/>
              <a:t>V = 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E754C-67E3-F969-8972-27D237EE21AF}"/>
              </a:ext>
            </a:extLst>
          </p:cNvPr>
          <p:cNvSpPr txBox="1"/>
          <p:nvPr/>
        </p:nvSpPr>
        <p:spPr>
          <a:xfrm>
            <a:off x="1666507" y="3202834"/>
            <a:ext cx="181692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1" dirty="0"/>
              <a:t>5v supplied by each digital pin</a:t>
            </a:r>
          </a:p>
        </p:txBody>
      </p:sp>
    </p:spTree>
    <p:extLst>
      <p:ext uri="{BB962C8B-B14F-4D97-AF65-F5344CB8AC3E}">
        <p14:creationId xmlns:p14="http://schemas.microsoft.com/office/powerpoint/2010/main" val="572957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A924-8979-2B06-B9D6-9EFF4304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56366"/>
            <a:ext cx="8520600" cy="5727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Now put it together!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8A0BD-3099-99BA-AC8F-AEE3D44D26AD}"/>
              </a:ext>
            </a:extLst>
          </p:cNvPr>
          <p:cNvSpPr txBox="1"/>
          <p:nvPr/>
        </p:nvSpPr>
        <p:spPr>
          <a:xfrm>
            <a:off x="839207" y="936315"/>
            <a:ext cx="74655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Make a circuit that uses TWO buttons to control the </a:t>
            </a:r>
            <a:r>
              <a:rPr lang="en-US" sz="3200" dirty="0" err="1"/>
              <a:t>colour</a:t>
            </a:r>
            <a:r>
              <a:rPr lang="en-US" sz="3200" dirty="0"/>
              <a:t> of an RGB LED.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Use pins 8 and 9 for the buttons</a:t>
            </a:r>
          </a:p>
          <a:p>
            <a:pPr algn="ctr"/>
            <a:r>
              <a:rPr lang="en-US" sz="3200" dirty="0"/>
              <a:t>RED -&gt; 3, BLUE -&gt; 6, GREEN -&gt; 5</a:t>
            </a:r>
          </a:p>
          <a:p>
            <a:pPr algn="ctr"/>
            <a:r>
              <a:rPr lang="en-US" sz="3200" dirty="0"/>
              <a:t>Remember your resistors!!!!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Call a TA when you’re done!</a:t>
            </a:r>
          </a:p>
        </p:txBody>
      </p:sp>
    </p:spTree>
    <p:extLst>
      <p:ext uri="{BB962C8B-B14F-4D97-AF65-F5344CB8AC3E}">
        <p14:creationId xmlns:p14="http://schemas.microsoft.com/office/powerpoint/2010/main" val="3141287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DA74D-E3AF-E138-2156-976E7915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304" y="2146996"/>
            <a:ext cx="7585391" cy="849507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2200" b="1" dirty="0">
                <a:solidFill>
                  <a:schemeClr val="tx1"/>
                </a:solidFill>
              </a:rPr>
              <a:t>Open </a:t>
            </a:r>
            <a:r>
              <a:rPr lang="en-US" sz="2200" b="1" dirty="0" err="1">
                <a:solidFill>
                  <a:schemeClr val="tx1"/>
                </a:solidFill>
              </a:rPr>
              <a:t>rbg_buttons.ino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28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FFE5-69E1-666B-FDBC-318558AA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Challenge Problem! Diming light with potentiometer (</a:t>
            </a:r>
            <a:r>
              <a:rPr lang="en-US" dirty="0">
                <a:highlight>
                  <a:srgbClr val="FFFF00"/>
                </a:highlight>
              </a:rPr>
              <a:t>analog</a:t>
            </a:r>
            <a:r>
              <a:rPr lang="en-US" dirty="0"/>
              <a:t> input)</a:t>
            </a:r>
            <a:endParaRPr lang="en-JM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A2561-3837-993D-D604-AF8139B7D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>
                <a:highlight>
                  <a:srgbClr val="FFFF00"/>
                </a:highlight>
              </a:rPr>
              <a:t>Open </a:t>
            </a:r>
            <a:r>
              <a:rPr lang="en-US" b="1" dirty="0" err="1">
                <a:highlight>
                  <a:srgbClr val="FFFF00"/>
                </a:highlight>
              </a:rPr>
              <a:t>led_dim.ino</a:t>
            </a:r>
            <a:endParaRPr lang="en-US" b="1" dirty="0">
              <a:highlight>
                <a:srgbClr val="FFFF00"/>
              </a:highlight>
            </a:endParaRPr>
          </a:p>
          <a:p>
            <a:pPr marL="114300" indent="0">
              <a:buNone/>
            </a:pPr>
            <a:endParaRPr lang="en-J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C92FA-3DFA-B719-AC90-A4219572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72" y="1152475"/>
            <a:ext cx="3697450" cy="45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5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debugging?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0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bug died inside Grace Hopper’s computer and impeded the relay operations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term “debugging” was born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375" y="618650"/>
            <a:ext cx="5293901" cy="41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367600"/>
            <a:ext cx="85206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Debugging is still difficult, but luckily doesn’t involve real bugs</a:t>
            </a:r>
            <a:endParaRPr sz="232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873050"/>
            <a:ext cx="85206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Today, computers are faster, store more data, and take up less space.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t="4714" b="2847"/>
          <a:stretch/>
        </p:blipFill>
        <p:spPr>
          <a:xfrm>
            <a:off x="1644150" y="1408300"/>
            <a:ext cx="5855699" cy="363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arts of CPU - Javatpoint">
            <a:extLst>
              <a:ext uri="{FF2B5EF4-FFF2-40B4-BE49-F238E27FC236}">
                <a16:creationId xmlns:a16="http://schemas.microsoft.com/office/drawing/2014/main" id="{78F83781-7D36-5C2B-B99C-8E141C07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20" y="414651"/>
            <a:ext cx="3602355" cy="431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gramming a “hello world!” in assembly from the first line to the end (x86)  | by Pablo Corbalan | Medium">
            <a:extLst>
              <a:ext uri="{FF2B5EF4-FFF2-40B4-BE49-F238E27FC236}">
                <a16:creationId xmlns:a16="http://schemas.microsoft.com/office/drawing/2014/main" id="{348B3DE4-B707-9498-41B0-4D0A08660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75" y="1360239"/>
            <a:ext cx="5023104" cy="220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25773</TotalTime>
  <Words>2071</Words>
  <Application>Microsoft Macintosh PowerPoint</Application>
  <PresentationFormat>On-screen Show (16:9)</PresentationFormat>
  <Paragraphs>321</Paragraphs>
  <Slides>63</Slides>
  <Notes>47</Notes>
  <HiddenSlides>31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Arial</vt:lpstr>
      <vt:lpstr>Simple Light</vt:lpstr>
      <vt:lpstr>Circuits!!!!</vt:lpstr>
      <vt:lpstr>PowerPoint Presentation</vt:lpstr>
      <vt:lpstr>About Safety: Arduinos can’t hurt you.</vt:lpstr>
      <vt:lpstr>PowerPoint Presentation</vt:lpstr>
      <vt:lpstr>PowerPoint Presentation</vt:lpstr>
      <vt:lpstr>Who is Grace Hopper?</vt:lpstr>
      <vt:lpstr>What is debugging?</vt:lpstr>
      <vt:lpstr>Debugging is still difficult, but luckily doesn’t involve real bugs</vt:lpstr>
      <vt:lpstr>PowerPoint Presentation</vt:lpstr>
      <vt:lpstr>How to make computers faster? </vt:lpstr>
      <vt:lpstr>How to make computers faster? </vt:lpstr>
      <vt:lpstr>How to make computers faster? </vt:lpstr>
      <vt:lpstr>How to make computers faster? </vt:lpstr>
      <vt:lpstr>How to make computers faster? </vt:lpstr>
      <vt:lpstr>How to make computers faster? </vt:lpstr>
      <vt:lpstr>How to make computers faster? </vt:lpstr>
      <vt:lpstr>How to make computers faster? </vt:lpstr>
      <vt:lpstr>How to make computers faster? </vt:lpstr>
      <vt:lpstr>How to make computers faster? </vt:lpstr>
      <vt:lpstr>How to make computers faster? </vt:lpstr>
      <vt:lpstr>How to make computers faster? </vt:lpstr>
      <vt:lpstr>How to make computers faster? </vt:lpstr>
      <vt:lpstr>How to make computers faster? </vt:lpstr>
      <vt:lpstr>How to make computers faster? </vt:lpstr>
      <vt:lpstr>Why make them faster?</vt:lpstr>
      <vt:lpstr>PowerPoint Presentation</vt:lpstr>
      <vt:lpstr>PowerPoint Presentation</vt:lpstr>
      <vt:lpstr>What is voltage?</vt:lpstr>
      <vt:lpstr>What is current? Resistance?</vt:lpstr>
      <vt:lpstr>Ohm’s Law</vt:lpstr>
      <vt:lpstr>Circuit Components</vt:lpstr>
      <vt:lpstr>Wires</vt:lpstr>
      <vt:lpstr>LED Lightbulbs</vt:lpstr>
      <vt:lpstr>Resistors</vt:lpstr>
      <vt:lpstr>Resistors</vt:lpstr>
      <vt:lpstr>PowerPoint Presentation</vt:lpstr>
      <vt:lpstr>Breadboard</vt:lpstr>
      <vt:lpstr>Arduino Chip</vt:lpstr>
      <vt:lpstr>PowerPoint Presentation</vt:lpstr>
      <vt:lpstr>Are the resistor and the lightbulb connected?</vt:lpstr>
      <vt:lpstr>What about now? Is there anything wrong with this connection?</vt:lpstr>
      <vt:lpstr>What about now? Is there anything wrong with this connection?</vt:lpstr>
      <vt:lpstr>Now it’s your turn to make some circuits! </vt:lpstr>
      <vt:lpstr>PowerPoint Presentation</vt:lpstr>
      <vt:lpstr>What’s in Your Kit? → Call a TA if you’re missing things</vt:lpstr>
      <vt:lpstr>Let’s Make a Simple Light Circuit!</vt:lpstr>
      <vt:lpstr>Let’s connect our circuit board to +/- voltage:</vt:lpstr>
      <vt:lpstr>Now let’s connect the positive voltage to the resistor:</vt:lpstr>
      <vt:lpstr>Now let’s connect the negative voltage to the lightbulb:</vt:lpstr>
      <vt:lpstr>But what if I want it to blink?</vt:lpstr>
      <vt:lpstr>Giving our Circuit Personality</vt:lpstr>
      <vt:lpstr>Image of Arduino ui - connect to board </vt:lpstr>
      <vt:lpstr>Arduino chips run code which controls the voltage and current applied via wires into our circuit</vt:lpstr>
      <vt:lpstr>But what if I want to make a light switch?</vt:lpstr>
      <vt:lpstr>PowerPoint Presentation</vt:lpstr>
      <vt:lpstr>Try to make a circuit that turns an LED on and off with a button.  Try it on your own first, but don’t be afraid to ask for help!</vt:lpstr>
      <vt:lpstr>PowerPoint Presentation</vt:lpstr>
      <vt:lpstr>But what if I want to have a colorful light?</vt:lpstr>
      <vt:lpstr>PowerPoint Presentation</vt:lpstr>
      <vt:lpstr>PowerPoint Presentation</vt:lpstr>
      <vt:lpstr>Now put it together!</vt:lpstr>
      <vt:lpstr>PowerPoint Presentation</vt:lpstr>
      <vt:lpstr>Challenge Problem! Diming light with potentiometer (analog input)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Xavier Henry</dc:creator>
  <cp:lastModifiedBy>Hanna Schlegel</cp:lastModifiedBy>
  <cp:revision>8</cp:revision>
  <dcterms:modified xsi:type="dcterms:W3CDTF">2025-07-25T21:41:58Z</dcterms:modified>
</cp:coreProperties>
</file>